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5" r:id="rId4"/>
    <p:sldId id="264" r:id="rId5"/>
    <p:sldId id="263" r:id="rId6"/>
    <p:sldId id="262" r:id="rId7"/>
    <p:sldId id="261" r:id="rId8"/>
    <p:sldId id="271" r:id="rId9"/>
    <p:sldId id="272" r:id="rId10"/>
    <p:sldId id="273" r:id="rId11"/>
    <p:sldId id="274" r:id="rId12"/>
    <p:sldId id="275"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87" autoAdjust="0"/>
    <p:restoredTop sz="96057" autoAdjust="0"/>
  </p:normalViewPr>
  <p:slideViewPr>
    <p:cSldViewPr snapToGrid="0">
      <p:cViewPr varScale="1">
        <p:scale>
          <a:sx n="80" d="100"/>
          <a:sy n="80" d="100"/>
        </p:scale>
        <p:origin x="-84" y="-61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884B56B-9C7A-4196-B16F-2614C8E2B852}" type="datetimeFigureOut">
              <a:rPr lang="ru-RU" smtClean="0"/>
              <a:pPr/>
              <a:t>21.11.2017</a:t>
            </a:fld>
            <a:endParaRPr lang="ru-RU"/>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ru-RU"/>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7E3B84FE-43DD-4EF3-9A05-6DA0DBC78B5B}" type="slidenum">
              <a:rPr lang="ru-RU" smtClean="0"/>
              <a:pPr/>
              <a:t>‹#›</a:t>
            </a:fld>
            <a:endParaRPr lang="ru-RU"/>
          </a:p>
        </p:txBody>
      </p:sp>
    </p:spTree>
    <p:extLst>
      <p:ext uri="{BB962C8B-B14F-4D97-AF65-F5344CB8AC3E}">
        <p14:creationId xmlns:p14="http://schemas.microsoft.com/office/powerpoint/2010/main" xmlns="" val="24629786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884B56B-9C7A-4196-B16F-2614C8E2B852}" type="datetimeFigureOut">
              <a:rPr lang="ru-RU" smtClean="0"/>
              <a:pPr/>
              <a:t>21.11.2017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3B84FE-43DD-4EF3-9A05-6DA0DBC78B5B}" type="slidenum">
              <a:rPr lang="ru-RU" smtClean="0"/>
              <a:pPr/>
              <a:t>‹#›</a:t>
            </a:fld>
            <a:endParaRPr lang="ru-RU"/>
          </a:p>
        </p:txBody>
      </p:sp>
    </p:spTree>
    <p:extLst>
      <p:ext uri="{BB962C8B-B14F-4D97-AF65-F5344CB8AC3E}">
        <p14:creationId xmlns:p14="http://schemas.microsoft.com/office/powerpoint/2010/main" xmlns="" val="3369308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884B56B-9C7A-4196-B16F-2614C8E2B852}" type="datetimeFigureOut">
              <a:rPr lang="ru-RU" smtClean="0"/>
              <a:pPr/>
              <a:t>21.11.2017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3B84FE-43DD-4EF3-9A05-6DA0DBC78B5B}" type="slidenum">
              <a:rPr lang="ru-RU" smtClean="0"/>
              <a:pPr/>
              <a:t>‹#›</a:t>
            </a:fld>
            <a:endParaRPr lang="ru-RU"/>
          </a:p>
        </p:txBody>
      </p:sp>
    </p:spTree>
    <p:extLst>
      <p:ext uri="{BB962C8B-B14F-4D97-AF65-F5344CB8AC3E}">
        <p14:creationId xmlns:p14="http://schemas.microsoft.com/office/powerpoint/2010/main" xmlns="" val="339183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884B56B-9C7A-4196-B16F-2614C8E2B852}" type="datetimeFigureOut">
              <a:rPr lang="ru-RU" smtClean="0"/>
              <a:pPr/>
              <a:t>21.11.2017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E3B84FE-43DD-4EF3-9A05-6DA0DBC78B5B}" type="slidenum">
              <a:rPr lang="ru-RU" smtClean="0"/>
              <a:pPr/>
              <a:t>‹#›</a:t>
            </a:fld>
            <a:endParaRPr lang="ru-RU"/>
          </a:p>
        </p:txBody>
      </p:sp>
    </p:spTree>
    <p:extLst>
      <p:ext uri="{BB962C8B-B14F-4D97-AF65-F5344CB8AC3E}">
        <p14:creationId xmlns:p14="http://schemas.microsoft.com/office/powerpoint/2010/main" xmlns="" val="2067737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2884B56B-9C7A-4196-B16F-2614C8E2B852}" type="datetimeFigureOut">
              <a:rPr lang="ru-RU" smtClean="0"/>
              <a:pPr/>
              <a:t>21.11.2017</a:t>
            </a:fld>
            <a:endParaRPr lang="ru-RU"/>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ru-RU"/>
          </a:p>
        </p:txBody>
      </p:sp>
      <p:sp>
        <p:nvSpPr>
          <p:cNvPr id="6" name="Slide Number Placeholder 5"/>
          <p:cNvSpPr>
            <a:spLocks noGrp="1"/>
          </p:cNvSpPr>
          <p:nvPr>
            <p:ph type="sldNum" sz="quarter" idx="12"/>
          </p:nvPr>
        </p:nvSpPr>
        <p:spPr>
          <a:xfrm>
            <a:off x="8604504" y="5212080"/>
            <a:ext cx="2112264" cy="228600"/>
          </a:xfrm>
        </p:spPr>
        <p:txBody>
          <a:bodyPr/>
          <a:lstStyle/>
          <a:p>
            <a:fld id="{7E3B84FE-43DD-4EF3-9A05-6DA0DBC78B5B}" type="slidenum">
              <a:rPr lang="ru-RU" smtClean="0"/>
              <a:pPr/>
              <a:t>‹#›</a:t>
            </a:fld>
            <a:endParaRPr lang="ru-RU"/>
          </a:p>
        </p:txBody>
      </p:sp>
    </p:spTree>
    <p:extLst>
      <p:ext uri="{BB962C8B-B14F-4D97-AF65-F5344CB8AC3E}">
        <p14:creationId xmlns:p14="http://schemas.microsoft.com/office/powerpoint/2010/main" xmlns="" val="144365265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884B56B-9C7A-4196-B16F-2614C8E2B852}" type="datetimeFigureOut">
              <a:rPr lang="ru-RU" smtClean="0"/>
              <a:pPr/>
              <a:t>21.11.2017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E3B84FE-43DD-4EF3-9A05-6DA0DBC78B5B}" type="slidenum">
              <a:rPr lang="ru-RU" smtClean="0"/>
              <a:pPr/>
              <a:t>‹#›</a:t>
            </a:fld>
            <a:endParaRPr lang="ru-RU"/>
          </a:p>
        </p:txBody>
      </p:sp>
    </p:spTree>
    <p:extLst>
      <p:ext uri="{BB962C8B-B14F-4D97-AF65-F5344CB8AC3E}">
        <p14:creationId xmlns:p14="http://schemas.microsoft.com/office/powerpoint/2010/main" xmlns="" val="780721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884B56B-9C7A-4196-B16F-2614C8E2B852}" type="datetimeFigureOut">
              <a:rPr lang="ru-RU" smtClean="0"/>
              <a:pPr/>
              <a:t>21.11.2017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E3B84FE-43DD-4EF3-9A05-6DA0DBC78B5B}" type="slidenum">
              <a:rPr lang="ru-RU" smtClean="0"/>
              <a:pPr/>
              <a:t>‹#›</a:t>
            </a:fld>
            <a:endParaRPr lang="ru-RU"/>
          </a:p>
        </p:txBody>
      </p:sp>
    </p:spTree>
    <p:extLst>
      <p:ext uri="{BB962C8B-B14F-4D97-AF65-F5344CB8AC3E}">
        <p14:creationId xmlns:p14="http://schemas.microsoft.com/office/powerpoint/2010/main" xmlns="" val="1405474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884B56B-9C7A-4196-B16F-2614C8E2B852}" type="datetimeFigureOut">
              <a:rPr lang="ru-RU" smtClean="0"/>
              <a:pPr/>
              <a:t>21.11.2017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E3B84FE-43DD-4EF3-9A05-6DA0DBC78B5B}" type="slidenum">
              <a:rPr lang="ru-RU" smtClean="0"/>
              <a:pPr/>
              <a:t>‹#›</a:t>
            </a:fld>
            <a:endParaRPr lang="ru-RU"/>
          </a:p>
        </p:txBody>
      </p:sp>
    </p:spTree>
    <p:extLst>
      <p:ext uri="{BB962C8B-B14F-4D97-AF65-F5344CB8AC3E}">
        <p14:creationId xmlns:p14="http://schemas.microsoft.com/office/powerpoint/2010/main" xmlns="" val="2929770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4B56B-9C7A-4196-B16F-2614C8E2B852}" type="datetimeFigureOut">
              <a:rPr lang="ru-RU" smtClean="0"/>
              <a:pPr/>
              <a:t>21.11.2017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E3B84FE-43DD-4EF3-9A05-6DA0DBC78B5B}" type="slidenum">
              <a:rPr lang="ru-RU" smtClean="0"/>
              <a:pPr/>
              <a:t>‹#›</a:t>
            </a:fld>
            <a:endParaRPr lang="ru-RU"/>
          </a:p>
        </p:txBody>
      </p:sp>
    </p:spTree>
    <p:extLst>
      <p:ext uri="{BB962C8B-B14F-4D97-AF65-F5344CB8AC3E}">
        <p14:creationId xmlns:p14="http://schemas.microsoft.com/office/powerpoint/2010/main" xmlns="" val="377435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2884B56B-9C7A-4196-B16F-2614C8E2B852}" type="datetimeFigureOut">
              <a:rPr lang="ru-RU" smtClean="0"/>
              <a:pPr/>
              <a:t>21.11.2017</a:t>
            </a:fld>
            <a:endParaRPr lang="ru-RU"/>
          </a:p>
        </p:txBody>
      </p:sp>
      <p:sp>
        <p:nvSpPr>
          <p:cNvPr id="9" name="Footer Placeholder 8"/>
          <p:cNvSpPr>
            <a:spLocks noGrp="1"/>
          </p:cNvSpPr>
          <p:nvPr>
            <p:ph type="ftr" sz="quarter" idx="11"/>
          </p:nvPr>
        </p:nvSpPr>
        <p:spPr/>
        <p:txBody>
          <a:bodyPr/>
          <a:lstStyle>
            <a:lvl1pPr algn="r">
              <a:defRPr/>
            </a:lvl1pPr>
          </a:lstStyle>
          <a:p>
            <a:endParaRPr lang="ru-RU"/>
          </a:p>
        </p:txBody>
      </p:sp>
      <p:sp>
        <p:nvSpPr>
          <p:cNvPr id="11" name="Slide Number Placeholder 10"/>
          <p:cNvSpPr>
            <a:spLocks noGrp="1"/>
          </p:cNvSpPr>
          <p:nvPr>
            <p:ph type="sldNum" sz="quarter" idx="12"/>
          </p:nvPr>
        </p:nvSpPr>
        <p:spPr>
          <a:xfrm>
            <a:off x="10396728" y="6227064"/>
            <a:ext cx="1463040" cy="256032"/>
          </a:xfrm>
        </p:spPr>
        <p:txBody>
          <a:bodyPr/>
          <a:lstStyle/>
          <a:p>
            <a:fld id="{7E3B84FE-43DD-4EF3-9A05-6DA0DBC78B5B}" type="slidenum">
              <a:rPr lang="ru-RU" smtClean="0"/>
              <a:pPr/>
              <a:t>‹#›</a:t>
            </a:fld>
            <a:endParaRPr lang="ru-RU"/>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534687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2884B56B-9C7A-4196-B16F-2614C8E2B852}" type="datetimeFigureOut">
              <a:rPr lang="ru-RU" smtClean="0"/>
              <a:pPr/>
              <a:t>21.11.2017</a:t>
            </a:fld>
            <a:endParaRPr lang="ru-RU"/>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ru-RU"/>
          </a:p>
        </p:txBody>
      </p:sp>
      <p:sp>
        <p:nvSpPr>
          <p:cNvPr id="7" name="Slide Number Placeholder 6"/>
          <p:cNvSpPr>
            <a:spLocks noGrp="1"/>
          </p:cNvSpPr>
          <p:nvPr>
            <p:ph type="sldNum" sz="quarter" idx="12"/>
          </p:nvPr>
        </p:nvSpPr>
        <p:spPr>
          <a:xfrm>
            <a:off x="10396728" y="6227064"/>
            <a:ext cx="1463040" cy="256032"/>
          </a:xfrm>
        </p:spPr>
        <p:txBody>
          <a:bodyPr/>
          <a:lstStyle/>
          <a:p>
            <a:fld id="{7E3B84FE-43DD-4EF3-9A05-6DA0DBC78B5B}" type="slidenum">
              <a:rPr lang="ru-RU" smtClean="0"/>
              <a:pPr/>
              <a:t>‹#›</a:t>
            </a:fld>
            <a:endParaRPr lang="ru-RU"/>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34650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2884B56B-9C7A-4196-B16F-2614C8E2B852}" type="datetimeFigureOut">
              <a:rPr lang="ru-RU" smtClean="0"/>
              <a:pPr/>
              <a:t>21.11.2017</a:t>
            </a:fld>
            <a:endParaRPr lang="ru-RU"/>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7E3B84FE-43DD-4EF3-9A05-6DA0DBC78B5B}" type="slidenum">
              <a:rPr lang="ru-RU" smtClean="0"/>
              <a:pPr/>
              <a:t>‹#›</a:t>
            </a:fld>
            <a:endParaRPr lang="ru-RU"/>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xmlns="" val="128192413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utova-ozr-dou17.edumsko.ru/folders/post/roditelyam_o_rechi_rebenka" TargetMode="External"/><Relationship Id="rId2" Type="http://schemas.openxmlformats.org/officeDocument/2006/relationships/hyperlink" Target="http://tmndetsady.ru/dlya-vas-roditeli/news8900.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1586524" y="2493109"/>
            <a:ext cx="9058030" cy="3262432"/>
          </a:xfrm>
          <a:prstGeom prst="rect">
            <a:avLst/>
          </a:prstGeom>
        </p:spPr>
        <p:txBody>
          <a:bodyPr wrap="square">
            <a:spAutoFit/>
          </a:bodyPr>
          <a:lstStyle/>
          <a:p>
            <a:pPr algn="ctr">
              <a:spcAft>
                <a:spcPts val="0"/>
              </a:spcAft>
            </a:pPr>
            <a:r>
              <a:rPr lang="ru-RU" sz="1200" dirty="0" smtClean="0">
                <a:effectLst/>
                <a:latin typeface="Times New Roman" panose="02020603050405020304" pitchFamily="18" charset="0"/>
                <a:ea typeface="Times New Roman" panose="02020603050405020304" pitchFamily="18" charset="0"/>
              </a:rPr>
              <a:t>Муниципальное бюджетное дошкольное образовательное учреждение</a:t>
            </a:r>
          </a:p>
          <a:p>
            <a:pPr algn="ctr">
              <a:spcAft>
                <a:spcPts val="0"/>
              </a:spcAft>
            </a:pPr>
            <a:r>
              <a:rPr lang="ru-RU" sz="1200" dirty="0" smtClean="0">
                <a:effectLst/>
                <a:latin typeface="Times New Roman" panose="02020603050405020304" pitchFamily="18" charset="0"/>
                <a:ea typeface="Times New Roman" panose="02020603050405020304" pitchFamily="18" charset="0"/>
              </a:rPr>
              <a:t> центр развития ребенка – «Детский сад №209 «Росток»</a:t>
            </a:r>
          </a:p>
          <a:p>
            <a:pPr algn="ctr">
              <a:spcAft>
                <a:spcPts val="0"/>
              </a:spcAft>
            </a:pPr>
            <a:endParaRPr lang="ru-RU" sz="2000" dirty="0" smtClean="0">
              <a:effectLst/>
              <a:latin typeface="Times New Roman" panose="02020603050405020304" pitchFamily="18" charset="0"/>
              <a:ea typeface="Times New Roman" panose="02020603050405020304" pitchFamily="18" charset="0"/>
            </a:endParaRPr>
          </a:p>
          <a:p>
            <a:pPr algn="ctr">
              <a:spcAft>
                <a:spcPts val="0"/>
              </a:spcAft>
            </a:pPr>
            <a:r>
              <a:rPr lang="ru-RU" sz="2400" dirty="0">
                <a:latin typeface="Times New Roman" panose="02020603050405020304" pitchFamily="18" charset="0"/>
                <a:ea typeface="Times New Roman" panose="02020603050405020304" pitchFamily="18" charset="0"/>
              </a:rPr>
              <a:t>Особенности и проблемы речевого развития </a:t>
            </a:r>
            <a:endParaRPr lang="ru-RU" sz="2400" dirty="0" smtClean="0">
              <a:latin typeface="Times New Roman" panose="02020603050405020304" pitchFamily="18" charset="0"/>
              <a:ea typeface="Times New Roman" panose="02020603050405020304" pitchFamily="18" charset="0"/>
            </a:endParaRPr>
          </a:p>
          <a:p>
            <a:pPr algn="ctr">
              <a:spcAft>
                <a:spcPts val="0"/>
              </a:spcAft>
            </a:pPr>
            <a:r>
              <a:rPr lang="ru-RU" sz="2400" dirty="0" smtClean="0">
                <a:latin typeface="Times New Roman" panose="02020603050405020304" pitchFamily="18" charset="0"/>
                <a:ea typeface="Times New Roman" panose="02020603050405020304" pitchFamily="18" charset="0"/>
              </a:rPr>
              <a:t>у детей дошкольного возраста</a:t>
            </a:r>
            <a:endParaRPr lang="en-US" sz="2400" dirty="0">
              <a:latin typeface="Times New Roman" panose="02020603050405020304" pitchFamily="18" charset="0"/>
              <a:ea typeface="Times New Roman" panose="02020603050405020304" pitchFamily="18" charset="0"/>
            </a:endParaRPr>
          </a:p>
          <a:p>
            <a:pPr algn="ctr">
              <a:spcAft>
                <a:spcPts val="0"/>
              </a:spcAft>
            </a:pPr>
            <a:endParaRPr lang="ru-RU" dirty="0" smtClean="0">
              <a:latin typeface="Times New Roman" panose="02020603050405020304" pitchFamily="18" charset="0"/>
              <a:ea typeface="Times New Roman" panose="02020603050405020304" pitchFamily="18" charset="0"/>
            </a:endParaRPr>
          </a:p>
          <a:p>
            <a:pPr algn="ctr">
              <a:spcAft>
                <a:spcPts val="0"/>
              </a:spcAft>
            </a:pPr>
            <a:r>
              <a:rPr lang="ru-RU" dirty="0" smtClean="0">
                <a:latin typeface="Times New Roman" panose="02020603050405020304" pitchFamily="18" charset="0"/>
                <a:ea typeface="Times New Roman" panose="02020603050405020304" pitchFamily="18" charset="0"/>
              </a:rPr>
              <a:t>Составила: педагог-психолог </a:t>
            </a:r>
          </a:p>
          <a:p>
            <a:pPr algn="ctr">
              <a:spcAft>
                <a:spcPts val="0"/>
              </a:spcAft>
            </a:pPr>
            <a:r>
              <a:rPr lang="ru-RU" dirty="0" smtClean="0">
                <a:latin typeface="Times New Roman" panose="02020603050405020304" pitchFamily="18" charset="0"/>
                <a:ea typeface="Times New Roman" panose="02020603050405020304" pitchFamily="18" charset="0"/>
              </a:rPr>
              <a:t>Гребенщикова А.С.</a:t>
            </a:r>
            <a:endParaRPr lang="en-US" dirty="0" smtClean="0">
              <a:latin typeface="Times New Roman" panose="02020603050405020304" pitchFamily="18" charset="0"/>
              <a:ea typeface="Times New Roman" panose="02020603050405020304" pitchFamily="18" charset="0"/>
            </a:endParaRPr>
          </a:p>
          <a:p>
            <a:pPr algn="ctr">
              <a:spcAft>
                <a:spcPts val="0"/>
              </a:spcAft>
            </a:pPr>
            <a:endParaRPr lang="ru-RU" sz="3600" dirty="0">
              <a:latin typeface="Times New Roman" panose="02020603050405020304" pitchFamily="18" charset="0"/>
              <a:ea typeface="Times New Roman" panose="02020603050405020304" pitchFamily="18" charset="0"/>
            </a:endParaRPr>
          </a:p>
          <a:p>
            <a:pPr algn="ctr">
              <a:spcAft>
                <a:spcPts val="0"/>
              </a:spcAft>
            </a:pPr>
            <a:r>
              <a:rPr lang="ru-RU" sz="2400" b="1" dirty="0" smtClean="0">
                <a:effectLst/>
                <a:latin typeface="Times New Roman" panose="02020603050405020304" pitchFamily="18" charset="0"/>
                <a:ea typeface="Times New Roman" panose="02020603050405020304" pitchFamily="18" charset="0"/>
              </a:rPr>
              <a:t> </a:t>
            </a:r>
            <a:endParaRPr lang="ru-R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345861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6800" y="703385"/>
            <a:ext cx="10058400" cy="5331655"/>
          </a:xfrm>
        </p:spPr>
        <p:txBody>
          <a:bodyPr>
            <a:normAutofit/>
          </a:bodyPr>
          <a:lstStyle/>
          <a:p>
            <a:pPr marL="0" indent="0" algn="ctr">
              <a:buNone/>
            </a:pP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4. «Что </a:t>
            </a:r>
            <a:r>
              <a:rPr lang="ru-RU" b="1" dirty="0">
                <a:latin typeface="Times New Roman" panose="02020603050405020304" pitchFamily="18" charset="0"/>
                <a:cs typeface="Times New Roman" panose="02020603050405020304" pitchFamily="18" charset="0"/>
              </a:rPr>
              <a:t>бы это значило?» Упражнение для детей от 5 до 7 лет.</a:t>
            </a:r>
          </a:p>
          <a:p>
            <a:endParaRPr lang="ru-RU" dirty="0"/>
          </a:p>
          <a:p>
            <a:pPr marL="0" indent="0" algn="just">
              <a:lnSpc>
                <a:spcPct val="150000"/>
              </a:lnSpc>
              <a:buNone/>
            </a:pPr>
            <a:r>
              <a:rPr lang="ru-RU" dirty="0" smtClean="0">
                <a:latin typeface="Times New Roman" panose="02020603050405020304" pitchFamily="18" charset="0"/>
                <a:cs typeface="Times New Roman" panose="02020603050405020304" pitchFamily="18" charset="0"/>
              </a:rPr>
              <a:t>   Интонация </a:t>
            </a:r>
            <a:r>
              <a:rPr lang="ru-RU" dirty="0">
                <a:latin typeface="Times New Roman" panose="02020603050405020304" pitchFamily="18" charset="0"/>
                <a:cs typeface="Times New Roman" panose="02020603050405020304" pitchFamily="18" charset="0"/>
              </a:rPr>
              <a:t>и эмоциональная окраска речи имеют такое же значение, как и слова, которые мы говорим, ведь именно по тону мы зачастую определяем настроение говорящего и смысл того, что он нам пытается донести. Чтобы показать детям важность этой стороны речи лучше всего использовать пословицы, поговорки, фразеологизмы русского языка. Во фразеологизмах народного языка в лаконично и точно выражены не только собственно идеи и мысли, но и их эмоциональная окраска (осуждение, поощрение, радость, грусть, ласка, злость и т. д.). Расскажите ребенку ряд фразеологизмов или пословиц. Подумайте вместе с ним, что бы они могли означать</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lnSpc>
                <a:spcPct val="150000"/>
              </a:lnSpc>
              <a:buNone/>
            </a:pPr>
            <a:r>
              <a:rPr lang="ru-RU" dirty="0">
                <a:latin typeface="Times New Roman" panose="02020603050405020304" pitchFamily="18" charset="0"/>
                <a:cs typeface="Times New Roman" panose="02020603050405020304" pitchFamily="18" charset="0"/>
              </a:rPr>
              <a:t>   Например, что значит "бить баклуши", "повесить нос", "задать головомойку", "проще пареной репы". Знакомство с фразеологизмами совершенствует навыки устной речи, развивает мышление, фантазию.</a:t>
            </a:r>
          </a:p>
        </p:txBody>
      </p:sp>
    </p:spTree>
    <p:extLst>
      <p:ext uri="{BB962C8B-B14F-4D97-AF65-F5344CB8AC3E}">
        <p14:creationId xmlns:p14="http://schemas.microsoft.com/office/powerpoint/2010/main" xmlns="" val="1220167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6800" y="1579418"/>
            <a:ext cx="10058400" cy="4455622"/>
          </a:xfrm>
        </p:spPr>
        <p:txBody>
          <a:bodyPr/>
          <a:lstStyle/>
          <a:p>
            <a:pPr marL="0" indent="0" algn="ctr">
              <a:lnSpc>
                <a:spcPct val="150000"/>
              </a:lnSpc>
              <a:buNone/>
            </a:pPr>
            <a:r>
              <a:rPr lang="ru-RU" dirty="0" smtClean="0">
                <a:latin typeface="Times New Roman" panose="02020603050405020304" pitchFamily="18" charset="0"/>
                <a:cs typeface="Times New Roman" panose="02020603050405020304" pitchFamily="18" charset="0"/>
              </a:rPr>
              <a:t>Итак</a:t>
            </a:r>
            <a:r>
              <a:rPr lang="ru-RU" dirty="0">
                <a:latin typeface="Times New Roman" panose="02020603050405020304" pitchFamily="18" charset="0"/>
                <a:cs typeface="Times New Roman" panose="02020603050405020304" pitchFamily="18" charset="0"/>
              </a:rPr>
              <a:t>, обо всём вышесказанном мы можем сделать вывод, что речь как исторически сложившаяся форма общения развивается в дошкольном детстве по двум взаимосвязанным направлениям. Во-первых, совершенствуется ее практическое употребление в процессе общения ребенка с взрослыми и сверстниками. Во-вторых, речь становится основой перестройки мыслительных процессов и превращается в орудие мышления. </a:t>
            </a:r>
            <a:r>
              <a:rPr lang="ru-RU" dirty="0" smtClean="0">
                <a:latin typeface="Times New Roman" panose="02020603050405020304" pitchFamily="18" charset="0"/>
                <a:cs typeface="Times New Roman" panose="02020603050405020304" pitchFamily="18" charset="0"/>
              </a:rPr>
              <a:t>Мыслительная </a:t>
            </a:r>
            <a:r>
              <a:rPr lang="ru-RU" dirty="0">
                <a:latin typeface="Times New Roman" panose="02020603050405020304" pitchFamily="18" charset="0"/>
                <a:cs typeface="Times New Roman" panose="02020603050405020304" pitchFamily="18" charset="0"/>
              </a:rPr>
              <a:t>деятельность невозможна без речи. </a:t>
            </a:r>
            <a:endParaRPr lang="ru-RU" dirty="0" smtClean="0">
              <a:latin typeface="Times New Roman" panose="02020603050405020304" pitchFamily="18" charset="0"/>
              <a:cs typeface="Times New Roman" panose="02020603050405020304" pitchFamily="18" charset="0"/>
            </a:endParaRPr>
          </a:p>
          <a:p>
            <a:pPr marL="0" indent="0" algn="ctr">
              <a:buNone/>
            </a:pPr>
            <a:endParaRPr lang="ru-RU" dirty="0">
              <a:latin typeface="Times New Roman" panose="02020603050405020304" pitchFamily="18" charset="0"/>
              <a:cs typeface="Times New Roman" panose="02020603050405020304" pitchFamily="18" charset="0"/>
            </a:endParaRPr>
          </a:p>
          <a:p>
            <a:pPr marL="0" indent="0" algn="ctr">
              <a:buNone/>
            </a:pPr>
            <a:r>
              <a:rPr lang="ru-RU" dirty="0" smtClean="0">
                <a:latin typeface="Times New Roman" panose="02020603050405020304" pitchFamily="18" charset="0"/>
                <a:cs typeface="Times New Roman" panose="02020603050405020304" pitchFamily="18" charset="0"/>
              </a:rPr>
              <a:t>Удачи!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57938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Источники:</a:t>
            </a:r>
            <a:endParaRPr lang="ru-RU" dirty="0"/>
          </a:p>
        </p:txBody>
      </p:sp>
      <p:sp>
        <p:nvSpPr>
          <p:cNvPr id="3" name="Объект 2"/>
          <p:cNvSpPr>
            <a:spLocks noGrp="1"/>
          </p:cNvSpPr>
          <p:nvPr>
            <p:ph idx="1"/>
          </p:nvPr>
        </p:nvSpPr>
        <p:spPr/>
        <p:txBody>
          <a:bodyPr/>
          <a:lstStyle/>
          <a:p>
            <a:pPr marL="342900" indent="-342900">
              <a:buAutoNum type="arabicPeriod"/>
            </a:pPr>
            <a:r>
              <a:rPr lang="en-US" dirty="0" smtClean="0">
                <a:hlinkClick r:id="rId2"/>
              </a:rPr>
              <a:t>http</a:t>
            </a:r>
            <a:r>
              <a:rPr lang="en-US" dirty="0">
                <a:hlinkClick r:id="rId2"/>
              </a:rPr>
              <a:t>://</a:t>
            </a:r>
            <a:r>
              <a:rPr lang="en-US" dirty="0" smtClean="0">
                <a:hlinkClick r:id="rId2"/>
              </a:rPr>
              <a:t>tmndetsady.ru/dlya-vas-roditeli/news8900.html</a:t>
            </a:r>
            <a:endParaRPr lang="ru-RU" dirty="0" smtClean="0"/>
          </a:p>
          <a:p>
            <a:pPr marL="342900" indent="-342900">
              <a:buAutoNum type="arabicPeriod"/>
            </a:pPr>
            <a:r>
              <a:rPr lang="en-US" dirty="0">
                <a:hlinkClick r:id="rId3"/>
              </a:rPr>
              <a:t>https://</a:t>
            </a:r>
            <a:r>
              <a:rPr lang="en-US" dirty="0" smtClean="0">
                <a:hlinkClick r:id="rId3"/>
              </a:rPr>
              <a:t>tutova-ozr-dou17.edumsko.ru/folders/post/roditelyam_o_rechi_rebenka</a:t>
            </a:r>
            <a:endParaRPr lang="ru-RU" dirty="0" smtClean="0"/>
          </a:p>
          <a:p>
            <a:pPr marL="342900" indent="-342900">
              <a:buAutoNum type="arabicPeriod"/>
            </a:pPr>
            <a:r>
              <a:rPr lang="en-US" dirty="0"/>
              <a:t>https://nsportal.ru/blog/detskii-sad/all/2016/03/28/faktory-vliyayushchie-na-vozniknovenie-rechevyh-narusheniy-u-detey</a:t>
            </a:r>
            <a:endParaRPr lang="ru-RU" dirty="0"/>
          </a:p>
        </p:txBody>
      </p:sp>
    </p:spTree>
    <p:extLst>
      <p:ext uri="{BB962C8B-B14F-4D97-AF65-F5344CB8AC3E}">
        <p14:creationId xmlns:p14="http://schemas.microsoft.com/office/powerpoint/2010/main" xmlns="" val="1347788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Объект 3"/>
          <p:cNvSpPr>
            <a:spLocks noGrp="1"/>
          </p:cNvSpPr>
          <p:nvPr>
            <p:ph idx="1"/>
          </p:nvPr>
        </p:nvSpPr>
        <p:spPr>
          <a:xfrm>
            <a:off x="1066800" y="1070708"/>
            <a:ext cx="10058400" cy="4964332"/>
          </a:xfrm>
        </p:spPr>
        <p:txBody>
          <a:bodyPr/>
          <a:lstStyle/>
          <a:p>
            <a:pPr marL="0" indent="0" algn="just">
              <a:lnSpc>
                <a:spcPct val="150000"/>
              </a:lnSpc>
              <a:buNone/>
            </a:pPr>
            <a:r>
              <a:rPr lang="ru-RU" dirty="0">
                <a:latin typeface="Times New Roman" panose="02020603050405020304" pitchFamily="18" charset="0"/>
                <a:ea typeface="Times New Roman" panose="02020603050405020304" pitchFamily="18" charset="0"/>
              </a:rPr>
              <a:t>       Речь — один из наиболее мощных факторов и стимулов развития ребенка. Это обусловлено исключительной ролью, которую она играет в жизни человека. Благодаря речи люди сообщают мысли, желания, передают свой жизненный опыт, согласовывают действия. Она служит основным средством общения людей. Речь одновременно — необходимая основа мышления и его орудие. Мыслительные операции (анализ, синтез, сравнение, обобщение, абстракция и другие) развиваются и совершенствуются в процессе овладения речью. От уровня речевого развития зависит общее интеллектуальное развитие. Речь выступает как средство регуляции психической деятельности и поведения, организует эмоциональные переживания. Развитие речи оказывает большое влияние на формирование личности, волевые качества, характер, взгляды, убеждения. Можно сказать, что речь человека — это его визитная карточка. Речь ребенка отражает социальную среду, в которой он растет</a:t>
            </a:r>
            <a:r>
              <a:rPr lang="ru-RU" dirty="0" smtClean="0">
                <a:latin typeface="Times New Roman" panose="02020603050405020304" pitchFamily="18" charset="0"/>
                <a:ea typeface="Times New Roman" panose="02020603050405020304" pitchFamily="18" charset="0"/>
              </a:rPr>
              <a:t>.</a:t>
            </a:r>
            <a:endParaRPr lang="ru-RU" dirty="0"/>
          </a:p>
        </p:txBody>
      </p:sp>
    </p:spTree>
    <p:extLst>
      <p:ext uri="{BB962C8B-B14F-4D97-AF65-F5344CB8AC3E}">
        <p14:creationId xmlns:p14="http://schemas.microsoft.com/office/powerpoint/2010/main" xmlns="" val="4191666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a:t>Младенческий возраст</a:t>
            </a:r>
            <a:br>
              <a:rPr lang="ru-RU" dirty="0"/>
            </a:br>
            <a:endParaRPr lang="ru-RU" dirty="0"/>
          </a:p>
        </p:txBody>
      </p:sp>
      <p:sp>
        <p:nvSpPr>
          <p:cNvPr id="4" name="Объект 3"/>
          <p:cNvSpPr>
            <a:spLocks noGrp="1"/>
          </p:cNvSpPr>
          <p:nvPr>
            <p:ph idx="1"/>
          </p:nvPr>
        </p:nvSpPr>
        <p:spPr>
          <a:xfrm>
            <a:off x="1066800" y="1398954"/>
            <a:ext cx="10058400" cy="4636086"/>
          </a:xfrm>
        </p:spPr>
        <p:txBody>
          <a:bodyPr>
            <a:noAutofit/>
          </a:bodyPr>
          <a:lstStyle/>
          <a:p>
            <a:pPr marL="0" indent="0" algn="just">
              <a:buNone/>
            </a:pPr>
            <a:r>
              <a:rPr lang="ru-RU" sz="2000" dirty="0" smtClean="0">
                <a:latin typeface="Times New Roman" panose="02020603050405020304" pitchFamily="18" charset="0"/>
                <a:cs typeface="Times New Roman" panose="02020603050405020304" pitchFamily="18" charset="0"/>
              </a:rPr>
              <a:t>     Основания </a:t>
            </a:r>
            <a:r>
              <a:rPr lang="ru-RU" sz="2000" dirty="0">
                <a:latin typeface="Times New Roman" panose="02020603050405020304" pitchFamily="18" charset="0"/>
                <a:cs typeface="Times New Roman" panose="02020603050405020304" pitchFamily="18" charset="0"/>
              </a:rPr>
              <a:t>для беспокойства: ребенок не реагирует на звуки, не поворачивает голову в сторону взрослого; у него отмечаются недостаточная интонационная выразительность, </a:t>
            </a:r>
            <a:r>
              <a:rPr lang="ru-RU" sz="2000" dirty="0" err="1">
                <a:latin typeface="Times New Roman" panose="02020603050405020304" pitchFamily="18" charset="0"/>
                <a:cs typeface="Times New Roman" panose="02020603050405020304" pitchFamily="18" charset="0"/>
              </a:rPr>
              <a:t>немодулированность</a:t>
            </a:r>
            <a:r>
              <a:rPr lang="ru-RU" sz="2000" dirty="0">
                <a:latin typeface="Times New Roman" panose="02020603050405020304" pitchFamily="18" charset="0"/>
                <a:cs typeface="Times New Roman" panose="02020603050405020304" pitchFamily="18" charset="0"/>
              </a:rPr>
              <a:t> крика, отсутствие подготовительного кряхтенья перед криком, однообразное </a:t>
            </a:r>
            <a:r>
              <a:rPr lang="ru-RU" sz="2000" dirty="0" err="1">
                <a:latin typeface="Times New Roman" panose="02020603050405020304" pitchFamily="18" charset="0"/>
                <a:cs typeface="Times New Roman" panose="02020603050405020304" pitchFamily="18" charset="0"/>
              </a:rPr>
              <a:t>гуление</a:t>
            </a:r>
            <a:r>
              <a:rPr lang="ru-RU" sz="2000" dirty="0">
                <a:latin typeface="Times New Roman" panose="02020603050405020304" pitchFamily="18" charset="0"/>
                <a:cs typeface="Times New Roman" panose="02020603050405020304" pitchFamily="18" charset="0"/>
              </a:rPr>
              <a:t>, отсутствие смеха; не формируется избирательное внимание к речи окружающих.</a:t>
            </a:r>
          </a:p>
          <a:p>
            <a:pPr marL="0" indent="0" algn="just">
              <a:buNone/>
            </a:pPr>
            <a:r>
              <a:rPr lang="ru-RU" sz="2000" dirty="0" smtClean="0">
                <a:latin typeface="Times New Roman" panose="02020603050405020304" pitchFamily="18" charset="0"/>
                <a:cs typeface="Times New Roman" panose="02020603050405020304" pitchFamily="18" charset="0"/>
              </a:rPr>
              <a:t>7—10 </a:t>
            </a:r>
            <a:r>
              <a:rPr lang="ru-RU" sz="2000" dirty="0">
                <a:latin typeface="Times New Roman" panose="02020603050405020304" pitchFamily="18" charset="0"/>
                <a:cs typeface="Times New Roman" panose="02020603050405020304" pitchFamily="18" charset="0"/>
              </a:rPr>
              <a:t>месяцев</a:t>
            </a:r>
          </a:p>
          <a:p>
            <a:pPr marL="0" indent="0" algn="just">
              <a:buNone/>
            </a:pP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Основания для беспокойства: отсутствие или рудиментарность лепета (нет отраженного лепета), невыполнение простых словесных команд, отсутствие подражательных игровых действий.</a:t>
            </a:r>
          </a:p>
          <a:p>
            <a:pPr marL="0" indent="0" algn="just">
              <a:buNone/>
            </a:pPr>
            <a:r>
              <a:rPr lang="ru-RU" sz="2000" dirty="0" smtClean="0">
                <a:latin typeface="Times New Roman" panose="02020603050405020304" pitchFamily="18" charset="0"/>
                <a:cs typeface="Times New Roman" panose="02020603050405020304" pitchFamily="18" charset="0"/>
              </a:rPr>
              <a:t>10—12 </a:t>
            </a:r>
            <a:r>
              <a:rPr lang="ru-RU" sz="2000" dirty="0">
                <a:latin typeface="Times New Roman" panose="02020603050405020304" pitchFamily="18" charset="0"/>
                <a:cs typeface="Times New Roman" panose="02020603050405020304" pitchFamily="18" charset="0"/>
              </a:rPr>
              <a:t>месяцев</a:t>
            </a:r>
          </a:p>
          <a:p>
            <a:pPr marL="0" indent="0" algn="just">
              <a:buNone/>
            </a:pPr>
            <a:r>
              <a:rPr lang="ru-RU" sz="2000" dirty="0" smtClean="0">
                <a:latin typeface="Times New Roman" panose="02020603050405020304" pitchFamily="18" charset="0"/>
                <a:cs typeface="Times New Roman" panose="02020603050405020304" pitchFamily="18" charset="0"/>
              </a:rPr>
              <a:t>Основания </a:t>
            </a:r>
            <a:r>
              <a:rPr lang="ru-RU" sz="2000" dirty="0">
                <a:latin typeface="Times New Roman" panose="02020603050405020304" pitchFamily="18" charset="0"/>
                <a:cs typeface="Times New Roman" panose="02020603050405020304" pitchFamily="18" charset="0"/>
              </a:rPr>
              <a:t>для беспокойства: ребенок не реагирует на свое имя; отмечается отсутствие </a:t>
            </a:r>
            <a:r>
              <a:rPr lang="ru-RU" sz="2000" dirty="0" err="1">
                <a:latin typeface="Times New Roman" panose="02020603050405020304" pitchFamily="18" charset="0"/>
                <a:cs typeface="Times New Roman" panose="02020603050405020304" pitchFamily="18" charset="0"/>
              </a:rPr>
              <a:t>лепетных</a:t>
            </a:r>
            <a:r>
              <a:rPr lang="ru-RU" sz="2000" dirty="0">
                <a:latin typeface="Times New Roman" panose="02020603050405020304" pitchFamily="18" charset="0"/>
                <a:cs typeface="Times New Roman" panose="02020603050405020304" pitchFamily="18" charset="0"/>
              </a:rPr>
              <a:t> слов.</a:t>
            </a:r>
          </a:p>
        </p:txBody>
      </p:sp>
    </p:spTree>
    <p:extLst>
      <p:ext uri="{BB962C8B-B14F-4D97-AF65-F5344CB8AC3E}">
        <p14:creationId xmlns:p14="http://schemas.microsoft.com/office/powerpoint/2010/main" xmlns="" val="539616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a:t>Ранний возраст</a:t>
            </a:r>
            <a:br>
              <a:rPr lang="ru-RU" dirty="0"/>
            </a:br>
            <a:endParaRPr lang="ru-RU" dirty="0"/>
          </a:p>
        </p:txBody>
      </p:sp>
      <p:sp>
        <p:nvSpPr>
          <p:cNvPr id="4" name="Объект 3"/>
          <p:cNvSpPr>
            <a:spLocks noGrp="1"/>
          </p:cNvSpPr>
          <p:nvPr>
            <p:ph idx="1"/>
          </p:nvPr>
        </p:nvSpPr>
        <p:spPr>
          <a:xfrm>
            <a:off x="1066800" y="1297354"/>
            <a:ext cx="10058400" cy="4737686"/>
          </a:xfrm>
        </p:spPr>
        <p:txBody>
          <a:bodyPr>
            <a:noAutofit/>
          </a:bodyPr>
          <a:lstStyle/>
          <a:p>
            <a:endParaRPr lang="ru-RU" sz="2000" dirty="0">
              <a:latin typeface="Times New Roman" panose="02020603050405020304" pitchFamily="18" charset="0"/>
              <a:cs typeface="Times New Roman" panose="02020603050405020304" pitchFamily="18" charset="0"/>
            </a:endParaRPr>
          </a:p>
          <a:p>
            <a:pPr marL="0" indent="0" algn="just">
              <a:buNone/>
            </a:pPr>
            <a:r>
              <a:rPr lang="ru-RU" sz="2000" dirty="0" smtClean="0">
                <a:latin typeface="Times New Roman" panose="02020603050405020304" pitchFamily="18" charset="0"/>
                <a:cs typeface="Times New Roman" panose="02020603050405020304" pitchFamily="18" charset="0"/>
              </a:rPr>
              <a:t>     Основания </a:t>
            </a:r>
            <a:r>
              <a:rPr lang="ru-RU" sz="2000" dirty="0">
                <a:latin typeface="Times New Roman" panose="02020603050405020304" pitchFamily="18" charset="0"/>
                <a:cs typeface="Times New Roman" panose="02020603050405020304" pitchFamily="18" charset="0"/>
              </a:rPr>
              <a:t>для беспокойства: стойкое и длительное по времени отсутствие речевого подражания новым для ребенка словам. (Такая остановка может быть при нормальном развитии речи, но не долее полугода после появления первых трех-пяти слов.) При появлении речевого подражания ребенок, как правило, воспроизводит часть вместо целого слова или искажает его, использует аморфные слова. Например: дека — девочка, пику — купи, </a:t>
            </a:r>
            <a:r>
              <a:rPr lang="ru-RU" sz="2000" dirty="0" err="1">
                <a:latin typeface="Times New Roman" panose="02020603050405020304" pitchFamily="18" charset="0"/>
                <a:cs typeface="Times New Roman" panose="02020603050405020304" pitchFamily="18" charset="0"/>
              </a:rPr>
              <a:t>пэха</a:t>
            </a:r>
            <a:r>
              <a:rPr lang="ru-RU" sz="2000" dirty="0">
                <a:latin typeface="Times New Roman" panose="02020603050405020304" pitchFamily="18" charset="0"/>
                <a:cs typeface="Times New Roman" panose="02020603050405020304" pitchFamily="18" charset="0"/>
              </a:rPr>
              <a:t> — хлеб. Ребенок не строит из накопленных слов предложений. Не появляются глаголы</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0" indent="0" algn="just">
              <a:buNone/>
            </a:pPr>
            <a:r>
              <a:rPr lang="ru-RU" sz="2000" dirty="0" smtClean="0">
                <a:latin typeface="Times New Roman" panose="02020603050405020304" pitchFamily="18" charset="0"/>
                <a:cs typeface="Times New Roman" panose="02020603050405020304" pitchFamily="18" charset="0"/>
              </a:rPr>
              <a:t>   Ребенок </a:t>
            </a:r>
            <a:r>
              <a:rPr lang="ru-RU" sz="2000" dirty="0">
                <a:latin typeface="Times New Roman" panose="02020603050405020304" pitchFamily="18" charset="0"/>
                <a:cs typeface="Times New Roman" panose="02020603050405020304" pitchFamily="18" charset="0"/>
              </a:rPr>
              <a:t>строит предложения, но их грамматическое оформление грубо искажено, например: Аня хочет нет — Я не хочу</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0" indent="0" algn="just">
              <a:buNone/>
            </a:pPr>
            <a:r>
              <a:rPr lang="ru-RU" sz="2000" dirty="0" smtClean="0">
                <a:latin typeface="Times New Roman" panose="02020603050405020304" pitchFamily="18" charset="0"/>
                <a:cs typeface="Times New Roman" panose="02020603050405020304" pitchFamily="18" charset="0"/>
              </a:rPr>
              <a:t>   Не </a:t>
            </a:r>
            <a:r>
              <a:rPr lang="ru-RU" sz="2000" dirty="0">
                <a:latin typeface="Times New Roman" panose="02020603050405020304" pitchFamily="18" charset="0"/>
                <a:cs typeface="Times New Roman" panose="02020603050405020304" pitchFamily="18" charset="0"/>
              </a:rPr>
              <a:t>говорит о себе в первом лице (не пользуется местоимением «я</a:t>
            </a:r>
            <a:r>
              <a:rPr lang="ru-RU" sz="2000" dirty="0" smtClean="0">
                <a:latin typeface="Times New Roman" panose="02020603050405020304" pitchFamily="18" charset="0"/>
                <a:cs typeface="Times New Roman" panose="02020603050405020304" pitchFamily="18" charset="0"/>
              </a:rPr>
              <a:t>»).</a:t>
            </a:r>
          </a:p>
          <a:p>
            <a:pPr marL="0" indent="0" algn="just">
              <a:buNone/>
            </a:pP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Во </a:t>
            </a:r>
            <a:r>
              <a:rPr lang="ru-RU" sz="2000" dirty="0">
                <a:latin typeface="Times New Roman" panose="02020603050405020304" pitchFamily="18" charset="0"/>
                <a:cs typeface="Times New Roman" panose="02020603050405020304" pitchFamily="18" charset="0"/>
              </a:rPr>
              <a:t>время речи кончик языка высовывается между зубами. Звуки произносятся с «хлюпаньем», имеют носовой оттенок.</a:t>
            </a:r>
          </a:p>
        </p:txBody>
      </p:sp>
    </p:spTree>
    <p:extLst>
      <p:ext uri="{BB962C8B-B14F-4D97-AF65-F5344CB8AC3E}">
        <p14:creationId xmlns:p14="http://schemas.microsoft.com/office/powerpoint/2010/main" xmlns="" val="1961804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a:t>Дошкольный возраст</a:t>
            </a:r>
            <a:br>
              <a:rPr lang="ru-RU" dirty="0"/>
            </a:br>
            <a:endParaRPr lang="ru-RU" dirty="0"/>
          </a:p>
        </p:txBody>
      </p:sp>
      <p:sp>
        <p:nvSpPr>
          <p:cNvPr id="4" name="Объект 3"/>
          <p:cNvSpPr>
            <a:spLocks noGrp="1"/>
          </p:cNvSpPr>
          <p:nvPr>
            <p:ph idx="1"/>
          </p:nvPr>
        </p:nvSpPr>
        <p:spPr>
          <a:xfrm>
            <a:off x="1066800" y="1638795"/>
            <a:ext cx="10058400" cy="4396245"/>
          </a:xfrm>
        </p:spPr>
        <p:txBody>
          <a:bodyPr/>
          <a:lstStyle/>
          <a:p>
            <a:pPr>
              <a:lnSpc>
                <a:spcPct val="150000"/>
              </a:lnSpc>
            </a:pPr>
            <a:endParaRPr lang="ru-RU" dirty="0"/>
          </a:p>
          <a:p>
            <a:pPr marL="0" indent="0" algn="just">
              <a:lnSpc>
                <a:spcPct val="150000"/>
              </a:lnSpc>
              <a:buNone/>
            </a:pPr>
            <a:r>
              <a:rPr lang="ru-RU" sz="2000" dirty="0" smtClean="0">
                <a:latin typeface="Times New Roman" panose="02020603050405020304" pitchFamily="18" charset="0"/>
                <a:cs typeface="Times New Roman" panose="02020603050405020304" pitchFamily="18" charset="0"/>
              </a:rPr>
              <a:t>       Основания </a:t>
            </a:r>
            <a:r>
              <a:rPr lang="ru-RU" sz="2000" dirty="0">
                <a:latin typeface="Times New Roman" panose="02020603050405020304" pitchFamily="18" charset="0"/>
                <a:cs typeface="Times New Roman" panose="02020603050405020304" pitchFamily="18" charset="0"/>
              </a:rPr>
              <a:t>для беспокойства: у ребенка ограничен бытовой словарь, он не может или затрудняется сгруппировать и назвать предметы (действия, признаки) по обобщающему признаку, одним словом: овощи, фрукты, деревья и т.д.; затрудняется заменить слово синонимом: собака — пес, пачкать — грязнить, смотреть — глядеть и т.д.; подобрать к слову антоним: сахар — соль, холодный — горячий, улыбаться — хмуриться и т.д. Ребенок неактивен в речевом общении. Он не может связно рассказать о происходящих событиях, неправильно произносит звуки, искажает слоговую структуру слов.</a:t>
            </a:r>
          </a:p>
        </p:txBody>
      </p:sp>
    </p:spTree>
    <p:extLst>
      <p:ext uri="{BB962C8B-B14F-4D97-AF65-F5344CB8AC3E}">
        <p14:creationId xmlns:p14="http://schemas.microsoft.com/office/powerpoint/2010/main" xmlns="" val="2084209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Объект 3"/>
          <p:cNvSpPr>
            <a:spLocks noGrp="1"/>
          </p:cNvSpPr>
          <p:nvPr>
            <p:ph idx="1"/>
          </p:nvPr>
        </p:nvSpPr>
        <p:spPr>
          <a:xfrm>
            <a:off x="562708" y="515815"/>
            <a:ext cx="11097845" cy="5519225"/>
          </a:xfrm>
        </p:spPr>
        <p:txBody>
          <a:bodyPr>
            <a:noAutofit/>
          </a:bodyPr>
          <a:lstStyle/>
          <a:p>
            <a:pPr marL="0" indent="0" algn="just">
              <a:buNone/>
            </a:pPr>
            <a:r>
              <a:rPr lang="ru-RU" sz="1600" b="1" dirty="0">
                <a:latin typeface="Times New Roman" panose="02020603050405020304" pitchFamily="18" charset="0"/>
                <a:cs typeface="Times New Roman" panose="02020603050405020304" pitchFamily="18" charset="0"/>
              </a:rPr>
              <a:t>Ребенок не говорит совсем.</a:t>
            </a:r>
          </a:p>
          <a:p>
            <a:pPr marL="0" indent="0" algn="just">
              <a:buNone/>
            </a:pPr>
            <a:r>
              <a:rPr lang="ru-RU" sz="1600" dirty="0">
                <a:latin typeface="Times New Roman" panose="02020603050405020304" pitchFamily="18" charset="0"/>
                <a:cs typeface="Times New Roman" panose="02020603050405020304" pitchFamily="18" charset="0"/>
              </a:rPr>
              <a:t>ОТСУТСТВИЕ   РЕЧИ   В ТРИ ГОДА — НЕ ПРОСТО ЗАПАЗДЫВАНИЕ — ЭТО СИГНАЛ О ГРУБОМ РЕЧЕВОМ НАРУШЕНИИ! Необходимо срочно обратиться к ЛОГОПЕДУ</a:t>
            </a:r>
            <a:r>
              <a:rPr lang="ru-RU" sz="1600" dirty="0" smtClean="0">
                <a:latin typeface="Times New Roman" panose="02020603050405020304" pitchFamily="18" charset="0"/>
                <a:cs typeface="Times New Roman" panose="02020603050405020304" pitchFamily="18" charset="0"/>
              </a:rPr>
              <a:t>!</a:t>
            </a:r>
          </a:p>
          <a:p>
            <a:pPr marL="0" indent="0" algn="just">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Если </a:t>
            </a:r>
            <a:r>
              <a:rPr lang="ru-RU" sz="1600" b="1" dirty="0">
                <a:latin typeface="Times New Roman" panose="02020603050405020304" pitchFamily="18" charset="0"/>
                <a:cs typeface="Times New Roman" panose="02020603050405020304" pitchFamily="18" charset="0"/>
              </a:rPr>
              <a:t>правильная речь дошкольника не сформировалось к пятилетнему возрасту, необходимо обратиться за помощью к логопеду, </a:t>
            </a:r>
            <a:r>
              <a:rPr lang="ru-RU" sz="1600" dirty="0">
                <a:latin typeface="Times New Roman" panose="02020603050405020304" pitchFamily="18" charset="0"/>
                <a:cs typeface="Times New Roman" panose="02020603050405020304" pitchFamily="18" charset="0"/>
              </a:rPr>
              <a:t>специалисту детской поликлиники. Откладывать посещение логопеда не рекомендуется, к началу школьного обучения ребенок должен подготовиться в плане общения. Из практики известно, что дети, не умеющие верно произносить какие-то звуки, делают те же ошибки в правописании. До шестилетнего возраста, возможно, исправить все изъяны</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marL="0" indent="0" algn="just">
              <a:buNone/>
            </a:pPr>
            <a:r>
              <a:rPr lang="ru-RU" sz="1600" dirty="0" smtClean="0">
                <a:latin typeface="Times New Roman" panose="02020603050405020304" pitchFamily="18" charset="0"/>
                <a:cs typeface="Times New Roman" panose="02020603050405020304" pitchFamily="18" charset="0"/>
              </a:rPr>
              <a:t>      В </a:t>
            </a:r>
            <a:r>
              <a:rPr lang="ru-RU" sz="1600" dirty="0">
                <a:latin typeface="Times New Roman" panose="02020603050405020304" pitchFamily="18" charset="0"/>
                <a:cs typeface="Times New Roman" panose="02020603050405020304" pitchFamily="18" charset="0"/>
              </a:rPr>
              <a:t>развитии речи детей дошкольного возраста важно, чтобы дошкольник научился слушать, сознавать смысл и реагировать ответом на вопросы. Не стоит засыпать малыша одним только чтением. Ради этого необходимы частые беседы, учить его пересказывать прочитанное, четко выражать свои мысли и мнение. Очень хорошо развивать память, учить небольшие стишки и куплеты из песен. Развивая связную речь необходимо придумывать разные истории, например по комиксам. Или заинтересовать таким заданием, как например, сочинить конец рассказа, прервав чтение на самом захватывающем месте. Это эффективно развивает фантазию, активность и логическое </a:t>
            </a:r>
            <a:r>
              <a:rPr lang="ru-RU" sz="1600" dirty="0" smtClean="0">
                <a:latin typeface="Times New Roman" panose="02020603050405020304" pitchFamily="18" charset="0"/>
                <a:cs typeface="Times New Roman" panose="02020603050405020304" pitchFamily="18" charset="0"/>
              </a:rPr>
              <a:t>мышление.</a:t>
            </a:r>
          </a:p>
          <a:p>
            <a:pPr marL="0" indent="0" algn="just">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Многие </a:t>
            </a:r>
            <a:r>
              <a:rPr lang="ru-RU" sz="1600" dirty="0">
                <a:latin typeface="Times New Roman" panose="02020603050405020304" pitchFamily="18" charset="0"/>
                <a:cs typeface="Times New Roman" panose="02020603050405020304" pitchFamily="18" charset="0"/>
              </a:rPr>
              <a:t>родители полагаются в решении проблемы развития речи на детский сад. Считается, что планомерные занятия в группе помогут малышу в этом нелегком деле. Очень часто надежды эти не оправданы: во многих детских садах развитию речи не уделяется достаточного внимания. Но даже если вам повезло с садиком, и родной речи на занятиях отведено достойное место, имеет смысл проследить: достаточно ли у крохи </a:t>
            </a:r>
            <a:r>
              <a:rPr lang="ru-RU" sz="1600" b="1" dirty="0">
                <a:latin typeface="Times New Roman" panose="02020603050405020304" pitchFamily="18" charset="0"/>
                <a:cs typeface="Times New Roman" panose="02020603050405020304" pitchFamily="18" charset="0"/>
              </a:rPr>
              <a:t>развивается дикция, словарный запас, умение использовать интонацию, строить диалог, развернутые ответы, содержащие  обоснование (доказательство). </a:t>
            </a:r>
            <a:r>
              <a:rPr lang="ru-RU" sz="1600" dirty="0">
                <a:latin typeface="Times New Roman" panose="02020603050405020304" pitchFamily="18" charset="0"/>
                <a:cs typeface="Times New Roman" panose="02020603050405020304" pitchFamily="18" charset="0"/>
              </a:rPr>
              <a:t>Если нет – придется подумать, как разнообразить речевую практику дошколенка дома.</a:t>
            </a:r>
          </a:p>
        </p:txBody>
      </p:sp>
    </p:spTree>
    <p:extLst>
      <p:ext uri="{BB962C8B-B14F-4D97-AF65-F5344CB8AC3E}">
        <p14:creationId xmlns:p14="http://schemas.microsoft.com/office/powerpoint/2010/main" xmlns="" val="1400844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26" name="Picture 2" descr="https://smartprogress.do/uploadImages/000470466.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3138" y="403418"/>
            <a:ext cx="2415360" cy="1705849"/>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3" name="Заголовок 2"/>
          <p:cNvSpPr>
            <a:spLocks noGrp="1"/>
          </p:cNvSpPr>
          <p:nvPr>
            <p:ph type="title"/>
          </p:nvPr>
        </p:nvSpPr>
        <p:spPr>
          <a:xfrm>
            <a:off x="3462214" y="642595"/>
            <a:ext cx="7662985" cy="758694"/>
          </a:xfrm>
        </p:spPr>
        <p:txBody>
          <a:bodyPr>
            <a:normAutofit fontScale="90000"/>
          </a:bodyPr>
          <a:lstStyle/>
          <a:p>
            <a:pPr algn="ctr"/>
            <a:r>
              <a:rPr lang="ru-RU" sz="3600" b="1" dirty="0"/>
              <a:t>Упражнения для развития речи </a:t>
            </a:r>
            <a:r>
              <a:rPr lang="ru-RU" sz="3600" b="1" dirty="0" smtClean="0"/>
              <a:t>дошкольника в копилку родителям</a:t>
            </a:r>
            <a:r>
              <a:rPr lang="ru-RU" dirty="0" smtClean="0"/>
              <a:t>:</a:t>
            </a:r>
            <a:endParaRPr lang="ru-RU" dirty="0"/>
          </a:p>
        </p:txBody>
      </p:sp>
      <p:sp>
        <p:nvSpPr>
          <p:cNvPr id="4" name="Объект 3"/>
          <p:cNvSpPr>
            <a:spLocks noGrp="1"/>
          </p:cNvSpPr>
          <p:nvPr>
            <p:ph idx="1"/>
          </p:nvPr>
        </p:nvSpPr>
        <p:spPr>
          <a:xfrm>
            <a:off x="1066799" y="1508165"/>
            <a:ext cx="10630395" cy="4904509"/>
          </a:xfrm>
        </p:spPr>
        <p:txBody>
          <a:bodyPr>
            <a:normAutofit fontScale="70000" lnSpcReduction="20000"/>
          </a:bodyPr>
          <a:lstStyle/>
          <a:p>
            <a:pPr marL="0" indent="0" algn="ctr">
              <a:lnSpc>
                <a:spcPct val="170000"/>
              </a:lnSpc>
              <a:buNone/>
            </a:pPr>
            <a:r>
              <a:rPr lang="ru-RU" sz="2600" b="1" dirty="0">
                <a:latin typeface="Times New Roman" panose="02020603050405020304" pitchFamily="18" charset="0"/>
                <a:cs typeface="Times New Roman" panose="02020603050405020304" pitchFamily="18" charset="0"/>
              </a:rPr>
              <a:t>1.Упражнение "Беседа по картинке</a:t>
            </a:r>
            <a:r>
              <a:rPr lang="ru-RU" sz="2600" b="1" dirty="0" smtClean="0">
                <a:latin typeface="Times New Roman" panose="02020603050405020304" pitchFamily="18" charset="0"/>
                <a:cs typeface="Times New Roman" panose="02020603050405020304" pitchFamily="18" charset="0"/>
              </a:rPr>
              <a:t>".</a:t>
            </a:r>
            <a:endParaRPr lang="ru-RU" sz="2600" b="1" dirty="0">
              <a:latin typeface="Times New Roman" panose="02020603050405020304" pitchFamily="18" charset="0"/>
              <a:cs typeface="Times New Roman" panose="02020603050405020304" pitchFamily="18" charset="0"/>
            </a:endParaRPr>
          </a:p>
          <a:p>
            <a:pPr marL="0" indent="0" algn="just">
              <a:lnSpc>
                <a:spcPct val="170000"/>
              </a:lnSpc>
              <a:buNone/>
            </a:pPr>
            <a:r>
              <a:rPr lang="ru-RU" dirty="0">
                <a:latin typeface="Times New Roman" panose="02020603050405020304" pitchFamily="18" charset="0"/>
                <a:cs typeface="Times New Roman" panose="02020603050405020304" pitchFamily="18" charset="0"/>
              </a:rPr>
              <a:t>   Это упражнение подойдет для детей 3-6 лет и нацелено оно на развитие связной речи. Для построения беседы подойдет любая красивая, лучше всего сюжетная, картинка. Удобней всего это упражнение делать во время чтения книжки, собирания </a:t>
            </a:r>
            <a:r>
              <a:rPr lang="ru-RU" dirty="0" err="1">
                <a:latin typeface="Times New Roman" panose="02020603050405020304" pitchFamily="18" charset="0"/>
                <a:cs typeface="Times New Roman" panose="02020603050405020304" pitchFamily="18" charset="0"/>
              </a:rPr>
              <a:t>пазла</a:t>
            </a:r>
            <a:r>
              <a:rPr lang="ru-RU" dirty="0">
                <a:latin typeface="Times New Roman" panose="02020603050405020304" pitchFamily="18" charset="0"/>
                <a:cs typeface="Times New Roman" panose="02020603050405020304" pitchFamily="18" charset="0"/>
              </a:rPr>
              <a:t> или еще какой-нибудь занимательной игры, чтобы у малыша не возникло ощущения "скучного урока". Постарайтесь втянуть ребенку в игру "вопросов-и-ответов". Задавайте разные вопросы с использованием всего многообразия вопросительных слов: Что? Где? Куда? Откуда? Как? Когда? Зачем? Почему? и др. Чтобы "разговорить" ребенка, используйте вводные фразы ("Как ты думаешь (считаешь)?", "А ты встречал что-нибудь подобное …") или предположения ("А если бы…", "Может быть здесь имеется в виду...", "А как бы ты поступил…"). Если малыш затрудняется с ответом, помогите ему построить предложение, продемонстрируйте, как и о чем можно рассказать. Обращайте внимание на обобщающие слова и построение  придаточных предложений, поощряйте ребенка, когда он их использует. Это помогает детям научиться мыслить абстрактно, не опираясь на конкретный материал или ситуацию</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lnSpc>
                <a:spcPct val="170000"/>
              </a:lnSpc>
              <a:buNone/>
            </a:pPr>
            <a:r>
              <a:rPr lang="ru-RU" dirty="0">
                <a:latin typeface="Times New Roman" panose="02020603050405020304" pitchFamily="18" charset="0"/>
                <a:cs typeface="Times New Roman" panose="02020603050405020304" pitchFamily="18" charset="0"/>
              </a:rPr>
              <a:t>   Упражнение Беседа по картинке направлено на развитие так называемой «контекстной» речи. Изначально речь ребенка напрямую связана с действием и именованием предметов. "Папа, дай", "Мама пойдем", "Хочу куклу (машину и т. п.)" – первые предложения, которые мы слышим из уст малыша. Это так называемая "ситуативная" речь – вполне нормальное явление в возрасте до трех лет. Однако после трех ребенок должен начинать овладевать отвлеченной речью, напрямую не связанной с предметом или ситуацией.</a:t>
            </a:r>
          </a:p>
        </p:txBody>
      </p:sp>
    </p:spTree>
    <p:extLst>
      <p:ext uri="{BB962C8B-B14F-4D97-AF65-F5344CB8AC3E}">
        <p14:creationId xmlns:p14="http://schemas.microsoft.com/office/powerpoint/2010/main" xmlns="" val="3226143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2513" y="498764"/>
            <a:ext cx="11162805" cy="5913910"/>
          </a:xfrm>
        </p:spPr>
        <p:txBody>
          <a:bodyPr>
            <a:normAutofit fontScale="85000" lnSpcReduction="20000"/>
          </a:bodyPr>
          <a:lstStyle/>
          <a:p>
            <a:pPr marL="0" indent="0" algn="ctr">
              <a:buNone/>
            </a:pPr>
            <a:r>
              <a:rPr lang="ru-RU" sz="2900" b="1" dirty="0">
                <a:latin typeface="Times New Roman" panose="02020603050405020304" pitchFamily="18" charset="0"/>
                <a:cs typeface="Times New Roman" panose="02020603050405020304" pitchFamily="18" charset="0"/>
              </a:rPr>
              <a:t>2. Упражнение "Большой – маленький</a:t>
            </a:r>
            <a:r>
              <a:rPr lang="ru-RU" sz="2900" b="1" dirty="0" smtClean="0">
                <a:latin typeface="Times New Roman" panose="02020603050405020304" pitchFamily="18" charset="0"/>
                <a:cs typeface="Times New Roman" panose="02020603050405020304" pitchFamily="18" charset="0"/>
              </a:rPr>
              <a:t>".</a:t>
            </a:r>
            <a:endParaRPr lang="ru-RU" sz="2900" dirty="0">
              <a:latin typeface="Times New Roman" panose="02020603050405020304" pitchFamily="18" charset="0"/>
              <a:cs typeface="Times New Roman" panose="02020603050405020304" pitchFamily="18" charset="0"/>
            </a:endParaRPr>
          </a:p>
          <a:p>
            <a:pPr marL="0" indent="0">
              <a:lnSpc>
                <a:spcPct val="120000"/>
              </a:lnSpc>
              <a:buNone/>
            </a:pPr>
            <a:r>
              <a:rPr lang="ru-RU" dirty="0">
                <a:latin typeface="Times New Roman" panose="02020603050405020304" pitchFamily="18" charset="0"/>
                <a:cs typeface="Times New Roman" panose="02020603050405020304" pitchFamily="18" charset="0"/>
              </a:rPr>
              <a:t>   Это упражнение можно выполнять с ребенком 2,5 – 5 лет. Для проведения занятия можно использовать книжку с картинками или игрушки малыша. Рассматривайте вместе с малышом картинки, просите его назвать, что он видит. Например</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nSpc>
                <a:spcPct val="120000"/>
              </a:lnSpc>
              <a:buNone/>
            </a:pPr>
            <a:r>
              <a:rPr lang="ru-RU" dirty="0">
                <a:latin typeface="Times New Roman" panose="02020603050405020304" pitchFamily="18" charset="0"/>
                <a:cs typeface="Times New Roman" panose="02020603050405020304" pitchFamily="18" charset="0"/>
              </a:rPr>
              <a:t>- Смотри, кто это на картинке</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nSpc>
                <a:spcPct val="120000"/>
              </a:lnSpc>
              <a:buNone/>
            </a:pPr>
            <a:r>
              <a:rPr lang="ru-RU" dirty="0">
                <a:latin typeface="Times New Roman" panose="02020603050405020304" pitchFamily="18" charset="0"/>
                <a:cs typeface="Times New Roman" panose="02020603050405020304" pitchFamily="18" charset="0"/>
              </a:rPr>
              <a:t>- Девочка и мальчик</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nSpc>
                <a:spcPct val="120000"/>
              </a:lnSpc>
              <a:buNone/>
            </a:pPr>
            <a:r>
              <a:rPr lang="ru-RU" dirty="0">
                <a:latin typeface="Times New Roman" panose="02020603050405020304" pitchFamily="18" charset="0"/>
                <a:cs typeface="Times New Roman" panose="02020603050405020304" pitchFamily="18" charset="0"/>
              </a:rPr>
              <a:t>- Какая девочка</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nSpc>
                <a:spcPct val="120000"/>
              </a:lnSpc>
              <a:buNone/>
            </a:pPr>
            <a:r>
              <a:rPr lang="ru-RU" dirty="0">
                <a:latin typeface="Times New Roman" panose="02020603050405020304" pitchFamily="18" charset="0"/>
                <a:cs typeface="Times New Roman" panose="02020603050405020304" pitchFamily="18" charset="0"/>
              </a:rPr>
              <a:t>- Маленькая</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nSpc>
                <a:spcPct val="120000"/>
              </a:lnSpc>
              <a:buNone/>
            </a:pPr>
            <a:r>
              <a:rPr lang="ru-RU" dirty="0">
                <a:latin typeface="Times New Roman" panose="02020603050405020304" pitchFamily="18" charset="0"/>
                <a:cs typeface="Times New Roman" panose="02020603050405020304" pitchFamily="18" charset="0"/>
              </a:rPr>
              <a:t>- Да, девочка младше мальчика, а мальчик ее старший брат. Мальчик высокий, а девочка его ниже ростом</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nSpc>
                <a:spcPct val="120000"/>
              </a:lnSpc>
              <a:buNone/>
            </a:pPr>
            <a:r>
              <a:rPr lang="ru-RU" dirty="0">
                <a:latin typeface="Times New Roman" panose="02020603050405020304" pitchFamily="18" charset="0"/>
                <a:cs typeface="Times New Roman" panose="02020603050405020304" pitchFamily="18" charset="0"/>
              </a:rPr>
              <a:t>- Какая коса у девочки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nSpc>
                <a:spcPct val="120000"/>
              </a:lnSpc>
              <a:buNone/>
            </a:pPr>
            <a:r>
              <a:rPr lang="ru-RU" dirty="0">
                <a:latin typeface="Times New Roman" panose="02020603050405020304" pitchFamily="18" charset="0"/>
                <a:cs typeface="Times New Roman" panose="02020603050405020304" pitchFamily="18" charset="0"/>
              </a:rPr>
              <a:t>- Большая</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nSpc>
                <a:spcPct val="120000"/>
              </a:lnSpc>
              <a:buNone/>
            </a:pPr>
            <a:r>
              <a:rPr lang="ru-RU" dirty="0">
                <a:latin typeface="Times New Roman" panose="02020603050405020304" pitchFamily="18" charset="0"/>
                <a:cs typeface="Times New Roman" panose="02020603050405020304" pitchFamily="18" charset="0"/>
              </a:rPr>
              <a:t>- Да, коса у девочки длинная. Есть даже поговорка такая «Длинная коса – девичья краса». Как ты думаешь, почему длинная коса считалась красивее короткой</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nSpc>
                <a:spcPct val="120000"/>
              </a:lnSpc>
              <a:buNone/>
            </a:pPr>
            <a:r>
              <a:rPr lang="ru-RU" dirty="0">
                <a:latin typeface="Times New Roman" panose="02020603050405020304" pitchFamily="18" charset="0"/>
                <a:cs typeface="Times New Roman" panose="02020603050405020304" pitchFamily="18" charset="0"/>
              </a:rPr>
              <a:t>И так далее</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nSpc>
                <a:spcPct val="120000"/>
              </a:lnSpc>
              <a:buNone/>
            </a:pPr>
            <a:r>
              <a:rPr lang="ru-RU" dirty="0">
                <a:latin typeface="Times New Roman" panose="02020603050405020304" pitchFamily="18" charset="0"/>
                <a:cs typeface="Times New Roman" panose="02020603050405020304" pitchFamily="18" charset="0"/>
              </a:rPr>
              <a:t>    Данное упражнение нацелено на обогащение словарного запаса ребенка. Ведь бедность словарного запаса – это не только незнание названий предметов, явлений и понятий. Эта проблема касается всей структуры речи: наличия в ней богатого диапазона прилагательных, глаголов, наречий, союзов, причастий. Так, например, если малыш вместо прилагательных "длинный", "старший", "высокий", "широкий", "толстый", "огромный", "вместительный", "великий" использует вездесущее "большой", следует задуматься над употреблением синонимов.</a:t>
            </a:r>
          </a:p>
        </p:txBody>
      </p:sp>
    </p:spTree>
    <p:extLst>
      <p:ext uri="{BB962C8B-B14F-4D97-AF65-F5344CB8AC3E}">
        <p14:creationId xmlns:p14="http://schemas.microsoft.com/office/powerpoint/2010/main" xmlns="" val="160991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66800" y="875323"/>
            <a:ext cx="10058400" cy="5159717"/>
          </a:xfrm>
        </p:spPr>
        <p:txBody>
          <a:bodyPr>
            <a:normAutofit/>
          </a:bodyPr>
          <a:lstStyle/>
          <a:p>
            <a:pPr marL="0" indent="0" algn="ctr">
              <a:buNone/>
            </a:pPr>
            <a:r>
              <a:rPr lang="ru-RU" b="1" dirty="0">
                <a:latin typeface="Times New Roman" panose="02020603050405020304" pitchFamily="18" charset="0"/>
                <a:cs typeface="Times New Roman" panose="02020603050405020304" pitchFamily="18" charset="0"/>
              </a:rPr>
              <a:t>3. Чтение (и пение) колыбельных и </a:t>
            </a:r>
            <a:r>
              <a:rPr lang="ru-RU" b="1" dirty="0" err="1">
                <a:latin typeface="Times New Roman" panose="02020603050405020304" pitchFamily="18" charset="0"/>
                <a:cs typeface="Times New Roman" panose="02020603050405020304" pitchFamily="18" charset="0"/>
              </a:rPr>
              <a:t>потешек</a:t>
            </a:r>
            <a:r>
              <a:rPr lang="ru-RU" b="1"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lnSpc>
                <a:spcPct val="150000"/>
              </a:lnSpc>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Начиная с самого рождения читайте малышу традиционные </a:t>
            </a:r>
            <a:r>
              <a:rPr lang="ru-RU" dirty="0" err="1">
                <a:latin typeface="Times New Roman" panose="02020603050405020304" pitchFamily="18" charset="0"/>
                <a:cs typeface="Times New Roman" panose="02020603050405020304" pitchFamily="18" charset="0"/>
              </a:rPr>
              <a:t>потешки</a:t>
            </a:r>
            <a:r>
              <a:rPr lang="ru-RU" dirty="0">
                <a:latin typeface="Times New Roman" panose="02020603050405020304" pitchFamily="18" charset="0"/>
                <a:cs typeface="Times New Roman" panose="02020603050405020304" pitchFamily="18" charset="0"/>
              </a:rPr>
              <a:t>, колыбельные, прибаутки, сказки (особенно стихотворные) каждый день. Очень полезно читать на ночь. При чтении следите, чтобы произношение было четким и ясным, правильно эмоционально окрашенным</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lnSpc>
                <a:spcPct val="150000"/>
              </a:lnSpc>
              <a:buNone/>
            </a:pPr>
            <a:r>
              <a:rPr lang="ru-RU" dirty="0" smtClean="0">
                <a:latin typeface="Times New Roman" panose="02020603050405020304" pitchFamily="18" charset="0"/>
                <a:cs typeface="Times New Roman" panose="02020603050405020304" pitchFamily="18" charset="0"/>
              </a:rPr>
              <a:t>    Колыбельные </a:t>
            </a:r>
            <a:r>
              <a:rPr lang="ru-RU" dirty="0">
                <a:latin typeface="Times New Roman" panose="02020603050405020304" pitchFamily="18" charset="0"/>
                <a:cs typeface="Times New Roman" panose="02020603050405020304" pitchFamily="18" charset="0"/>
              </a:rPr>
              <a:t>песни и </a:t>
            </a:r>
            <a:r>
              <a:rPr lang="ru-RU" dirty="0" err="1">
                <a:latin typeface="Times New Roman" panose="02020603050405020304" pitchFamily="18" charset="0"/>
                <a:cs typeface="Times New Roman" panose="02020603050405020304" pitchFamily="18" charset="0"/>
              </a:rPr>
              <a:t>потешки</a:t>
            </a:r>
            <a:r>
              <a:rPr lang="ru-RU" dirty="0">
                <a:latin typeface="Times New Roman" panose="02020603050405020304" pitchFamily="18" charset="0"/>
                <a:cs typeface="Times New Roman" panose="02020603050405020304" pitchFamily="18" charset="0"/>
              </a:rPr>
              <a:t> – бесценный материал, который позволяет ребенку «почувствовать» язык, ощутить его мелодичность и ритм, проникнуться традицией, очистить свой язык от бесконечных сленговых словечек. Колыбельные и </a:t>
            </a:r>
            <a:r>
              <a:rPr lang="ru-RU" dirty="0" err="1">
                <a:latin typeface="Times New Roman" panose="02020603050405020304" pitchFamily="18" charset="0"/>
                <a:cs typeface="Times New Roman" panose="02020603050405020304" pitchFamily="18" charset="0"/>
              </a:rPr>
              <a:t>потешки</a:t>
            </a:r>
            <a:r>
              <a:rPr lang="ru-RU" dirty="0">
                <a:latin typeface="Times New Roman" panose="02020603050405020304" pitchFamily="18" charset="0"/>
                <a:cs typeface="Times New Roman" panose="02020603050405020304" pitchFamily="18" charset="0"/>
              </a:rPr>
              <a:t> обогащают словарь детей за счет того, что содержат много сведений о предметах и окружающем мире, они обучают детей образовывать однокоренные слова (например, "</a:t>
            </a:r>
            <a:r>
              <a:rPr lang="ru-RU" dirty="0" err="1">
                <a:latin typeface="Times New Roman" panose="02020603050405020304" pitchFamily="18" charset="0"/>
                <a:cs typeface="Times New Roman" panose="02020603050405020304" pitchFamily="18" charset="0"/>
              </a:rPr>
              <a:t>котя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котенька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коток</a:t>
            </a:r>
            <a:r>
              <a:rPr lang="ru-RU" dirty="0">
                <a:latin typeface="Times New Roman" panose="02020603050405020304" pitchFamily="18" charset="0"/>
                <a:cs typeface="Times New Roman" panose="02020603050405020304" pitchFamily="18" charset="0"/>
              </a:rPr>
              <a:t>"), позволяют запоминать слова и формы слов и словосочетаний, а положительная эмоциональная окраска делает освоение более успешным. Повторяющиеся звукосочетания, фразы, звукоподражание развивают фонематический слух, помогают запоминать слова и выражения. </a:t>
            </a:r>
          </a:p>
        </p:txBody>
      </p:sp>
    </p:spTree>
    <p:extLst>
      <p:ext uri="{BB962C8B-B14F-4D97-AF65-F5344CB8AC3E}">
        <p14:creationId xmlns:p14="http://schemas.microsoft.com/office/powerpoint/2010/main" xmlns="" val="1955343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TM03457510[[fn=Савон]]</Template>
  <TotalTime>65</TotalTime>
  <Words>1746</Words>
  <Application>Microsoft Office PowerPoint</Application>
  <PresentationFormat>Произвольный</PresentationFormat>
  <Paragraphs>61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Savon</vt:lpstr>
      <vt:lpstr>Слайд 1</vt:lpstr>
      <vt:lpstr>Слайд 2</vt:lpstr>
      <vt:lpstr>Младенческий возраст </vt:lpstr>
      <vt:lpstr>Ранний возраст </vt:lpstr>
      <vt:lpstr>Дошкольный возраст </vt:lpstr>
      <vt:lpstr>Слайд 6</vt:lpstr>
      <vt:lpstr>Упражнения для развития речи дошкольника в копилку родителям:</vt:lpstr>
      <vt:lpstr>Слайд 8</vt:lpstr>
      <vt:lpstr>Слайд 9</vt:lpstr>
      <vt:lpstr>Слайд 10</vt:lpstr>
      <vt:lpstr>Слайд 11</vt:lpstr>
      <vt:lpstr>Источники:</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Octacore</dc:creator>
  <cp:lastModifiedBy>Росток</cp:lastModifiedBy>
  <cp:revision>12</cp:revision>
  <dcterms:created xsi:type="dcterms:W3CDTF">2016-12-11T14:54:55Z</dcterms:created>
  <dcterms:modified xsi:type="dcterms:W3CDTF">2017-11-21T02:19:07Z</dcterms:modified>
</cp:coreProperties>
</file>